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Poppins"/>
      <p:regular r:id="rId17"/>
      <p:bold r:id="rId18"/>
      <p:italic r:id="rId19"/>
      <p:boldItalic r:id="rId20"/>
    </p:embeddedFont>
    <p:embeddedFont>
      <p:font typeface="Noto Sans Devanagari"/>
      <p:regular r:id="rId21"/>
      <p:bold r:id="rId22"/>
    </p:embeddedFont>
    <p:embeddedFont>
      <p:font typeface="Rozha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351E56-F3DC-4EB2-AE3E-6514B07D0E4E}">
  <a:tblStyle styleId="{0D351E56-F3DC-4EB2-AE3E-6514B07D0E4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11" Type="http://schemas.openxmlformats.org/officeDocument/2006/relationships/slide" Target="slides/slide5.xml"/><Relationship Id="rId22" Type="http://schemas.openxmlformats.org/officeDocument/2006/relationships/font" Target="fonts/NotoSansDevanagari-bold.fntdata"/><Relationship Id="rId10" Type="http://schemas.openxmlformats.org/officeDocument/2006/relationships/slide" Target="slides/slide4.xml"/><Relationship Id="rId21" Type="http://schemas.openxmlformats.org/officeDocument/2006/relationships/font" Target="fonts/NotoSansDevanagari-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Rozha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oppins-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oppins-italic.fntdata"/><Relationship Id="rId6" Type="http://schemas.openxmlformats.org/officeDocument/2006/relationships/notesMaster" Target="notesMasters/notesMaster1.xml"/><Relationship Id="rId18" Type="http://schemas.openxmlformats.org/officeDocument/2006/relationships/font" Target="fonts/Poppins-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d5783339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ad578333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ad5783339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ad5783339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11.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5.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6.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0" y="0"/>
            <a:ext cx="11934000" cy="1015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5400">
                <a:solidFill>
                  <a:schemeClr val="lt1"/>
                </a:solidFill>
                <a:latin typeface="Rozha One"/>
                <a:ea typeface="Rozha One"/>
                <a:cs typeface="Rozha One"/>
                <a:sym typeface="Rozha One"/>
              </a:rPr>
              <a:t>भारत का सर्वोच्च न्यायालय</a:t>
            </a:r>
            <a:endParaRPr/>
          </a:p>
        </p:txBody>
      </p:sp>
      <p:sp>
        <p:nvSpPr>
          <p:cNvPr id="85" name="Google Shape;85;p13"/>
          <p:cNvSpPr txBox="1"/>
          <p:nvPr/>
        </p:nvSpPr>
        <p:spPr>
          <a:xfrm>
            <a:off x="1444500" y="621000"/>
            <a:ext cx="9463500" cy="20133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Font typeface="Arial"/>
              <a:buNone/>
            </a:pPr>
            <a:r>
              <a:rPr b="1" lang="en-US" sz="5400">
                <a:solidFill>
                  <a:schemeClr val="lt1"/>
                </a:solidFill>
                <a:latin typeface="Rozha One"/>
                <a:ea typeface="Rozha One"/>
                <a:cs typeface="Rozha One"/>
                <a:sym typeface="Rozha One"/>
              </a:rPr>
              <a:t>भारत का सर्वोच्च न्यायालयभारत का hghसर्वोच्च न्यायालय</a:t>
            </a:r>
            <a:endParaRPr sz="3200">
              <a:solidFill>
                <a:schemeClr val="dk1"/>
              </a:solidFill>
              <a:latin typeface="Calibri"/>
              <a:ea typeface="Calibri"/>
              <a:cs typeface="Calibri"/>
              <a:sym typeface="Calibri"/>
            </a:endParaRPr>
          </a:p>
        </p:txBody>
      </p:sp>
      <p:sp>
        <p:nvSpPr>
          <p:cNvPr id="86" name="Google Shape;86;p13"/>
          <p:cNvSpPr txBox="1"/>
          <p:nvPr/>
        </p:nvSpPr>
        <p:spPr>
          <a:xfrm>
            <a:off x="969500" y="621000"/>
            <a:ext cx="9168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dk1"/>
                </a:solidFill>
                <a:latin typeface="Calibri"/>
                <a:ea typeface="Calibri"/>
                <a:cs typeface="Calibri"/>
                <a:sym typeface="Calibri"/>
              </a:rPr>
              <a:t>               </a:t>
            </a:r>
            <a:r>
              <a:rPr lang="en-US" sz="4800">
                <a:solidFill>
                  <a:srgbClr val="0000FF"/>
                </a:solidFill>
                <a:latin typeface="Calibri"/>
                <a:ea typeface="Calibri"/>
                <a:cs typeface="Calibri"/>
                <a:sym typeface="Calibri"/>
              </a:rPr>
              <a:t>भारत की न्यायपालिका</a:t>
            </a:r>
            <a:r>
              <a:rPr lang="en-US"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a:p>
            <a:pPr indent="0" lvl="0" marL="0" rtl="0" algn="l">
              <a:spcBef>
                <a:spcPts val="0"/>
              </a:spcBef>
              <a:spcAft>
                <a:spcPts val="0"/>
              </a:spcAft>
              <a:buNone/>
            </a:pPr>
            <a:r>
              <a:rPr lang="en-US"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a:p>
            <a:pPr indent="0" lvl="0" marL="0" rtl="0" algn="l">
              <a:spcBef>
                <a:spcPts val="0"/>
              </a:spcBef>
              <a:spcAft>
                <a:spcPts val="0"/>
              </a:spcAft>
              <a:buNone/>
            </a:pPr>
            <a:r>
              <a:rPr lang="en-US" sz="4800">
                <a:solidFill>
                  <a:schemeClr val="dk1"/>
                </a:solidFill>
                <a:latin typeface="Calibri"/>
                <a:ea typeface="Calibri"/>
                <a:cs typeface="Calibri"/>
                <a:sym typeface="Calibri"/>
              </a:rPr>
              <a:t>                  </a:t>
            </a:r>
            <a:r>
              <a:rPr lang="en-US" sz="5700">
                <a:solidFill>
                  <a:schemeClr val="dk1"/>
                </a:solidFill>
                <a:latin typeface="Calibri"/>
                <a:ea typeface="Calibri"/>
                <a:cs typeface="Calibri"/>
                <a:sym typeface="Calibri"/>
              </a:rPr>
              <a:t>सर्वोच्च न्यायालय</a:t>
            </a:r>
            <a:r>
              <a:rPr lang="en-US"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sp>
        <p:nvSpPr>
          <p:cNvPr id="87" name="Google Shape;87;p13"/>
          <p:cNvSpPr txBox="1"/>
          <p:nvPr/>
        </p:nvSpPr>
        <p:spPr>
          <a:xfrm>
            <a:off x="2214000" y="2467500"/>
            <a:ext cx="7776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4400">
              <a:solidFill>
                <a:schemeClr val="dk1"/>
              </a:solidFill>
              <a:latin typeface="Calibri"/>
              <a:ea typeface="Calibri"/>
              <a:cs typeface="Calibri"/>
              <a:sym typeface="Calibri"/>
            </a:endParaRPr>
          </a:p>
          <a:p>
            <a:pPr indent="0" lvl="0" marL="0" rtl="0" algn="l">
              <a:spcBef>
                <a:spcPts val="0"/>
              </a:spcBef>
              <a:spcAft>
                <a:spcPts val="0"/>
              </a:spcAft>
              <a:buNone/>
            </a:pPr>
            <a:r>
              <a:rPr lang="en-US" sz="4400">
                <a:solidFill>
                  <a:schemeClr val="dk1"/>
                </a:solidFill>
                <a:latin typeface="Calibri"/>
                <a:ea typeface="Calibri"/>
                <a:cs typeface="Calibri"/>
                <a:sym typeface="Calibri"/>
              </a:rPr>
              <a:t>               संरचना एवं कार्य </a:t>
            </a:r>
            <a:endParaRPr sz="4400">
              <a:solidFill>
                <a:schemeClr val="dk1"/>
              </a:solidFill>
              <a:latin typeface="Calibri"/>
              <a:ea typeface="Calibri"/>
              <a:cs typeface="Calibri"/>
              <a:sym typeface="Calibri"/>
            </a:endParaRPr>
          </a:p>
        </p:txBody>
      </p:sp>
      <p:sp>
        <p:nvSpPr>
          <p:cNvPr id="88" name="Google Shape;88;p13"/>
          <p:cNvSpPr txBox="1"/>
          <p:nvPr/>
        </p:nvSpPr>
        <p:spPr>
          <a:xfrm>
            <a:off x="8127000" y="4617000"/>
            <a:ext cx="4090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Presented</a:t>
            </a:r>
            <a:r>
              <a:rPr lang="en-US" sz="3200">
                <a:solidFill>
                  <a:schemeClr val="dk1"/>
                </a:solidFill>
                <a:latin typeface="Calibri"/>
                <a:ea typeface="Calibri"/>
                <a:cs typeface="Calibri"/>
                <a:sym typeface="Calibri"/>
              </a:rPr>
              <a:t> by</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Dr. Bharti Soni</a:t>
            </a:r>
            <a:endParaRPr sz="3200">
              <a:solidFill>
                <a:schemeClr val="dk1"/>
              </a:solidFill>
              <a:latin typeface="Calibri"/>
              <a:ea typeface="Calibri"/>
              <a:cs typeface="Calibri"/>
              <a:sym typeface="Calibri"/>
            </a:endParaRPr>
          </a:p>
        </p:txBody>
      </p:sp>
      <p:sp>
        <p:nvSpPr>
          <p:cNvPr id="89" name="Google Shape;89;p13"/>
          <p:cNvSpPr txBox="1"/>
          <p:nvPr/>
        </p:nvSpPr>
        <p:spPr>
          <a:xfrm>
            <a:off x="8518500" y="6655500"/>
            <a:ext cx="369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0" name="Google Shape;90;p13"/>
          <p:cNvSpPr txBox="1"/>
          <p:nvPr/>
        </p:nvSpPr>
        <p:spPr>
          <a:xfrm>
            <a:off x="6385500" y="5817300"/>
            <a:ext cx="5832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Department of Political Science</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nvSpPr>
        <p:spPr>
          <a:xfrm>
            <a:off x="2738425" y="2568350"/>
            <a:ext cx="7776000" cy="181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   </a:t>
            </a:r>
            <a:r>
              <a:rPr lang="en-US" sz="10600">
                <a:solidFill>
                  <a:schemeClr val="dk1"/>
                </a:solidFill>
                <a:latin typeface="Calibri"/>
                <a:ea typeface="Calibri"/>
                <a:cs typeface="Calibri"/>
                <a:sym typeface="Calibri"/>
              </a:rPr>
              <a:t>THANKYOU</a:t>
            </a:r>
            <a:endParaRPr sz="10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pic>
        <p:nvPicPr>
          <p:cNvPr descr="image.png" id="95" name="Google Shape;95;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6" name="Google Shape;96;p14"/>
          <p:cNvPicPr preferRelativeResize="0"/>
          <p:nvPr/>
        </p:nvPicPr>
        <p:blipFill rotWithShape="1">
          <a:blip r:embed="rId4">
            <a:alphaModFix/>
          </a:blip>
          <a:srcRect b="0" l="0" r="0" t="0"/>
          <a:stretch/>
        </p:blipFill>
        <p:spPr>
          <a:xfrm>
            <a:off x="6334125" y="2093565"/>
            <a:ext cx="5286375" cy="3810000"/>
          </a:xfrm>
          <a:prstGeom prst="rect">
            <a:avLst/>
          </a:prstGeom>
          <a:noFill/>
          <a:ln>
            <a:noFill/>
          </a:ln>
        </p:spPr>
      </p:pic>
      <p:sp>
        <p:nvSpPr>
          <p:cNvPr id="97" name="Google Shape;97;p14"/>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परिचय (Introduction)</a:t>
            </a:r>
            <a:endParaRPr/>
          </a:p>
        </p:txBody>
      </p:sp>
      <p:sp>
        <p:nvSpPr>
          <p:cNvPr id="98" name="Google Shape;98;p14"/>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9" name="Google Shape;99;p14"/>
          <p:cNvSpPr txBox="1"/>
          <p:nvPr/>
        </p:nvSpPr>
        <p:spPr>
          <a:xfrm>
            <a:off x="571500" y="2587972"/>
            <a:ext cx="5550693"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शीर्ष न्यायिक निकाय</a:t>
            </a:r>
            <a:endParaRPr/>
          </a:p>
        </p:txBody>
      </p:sp>
      <p:sp>
        <p:nvSpPr>
          <p:cNvPr id="100" name="Google Shape;100;p14"/>
          <p:cNvSpPr txBox="1"/>
          <p:nvPr/>
        </p:nvSpPr>
        <p:spPr>
          <a:xfrm>
            <a:off x="571500" y="3098452"/>
            <a:ext cx="528637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भारत का सर्वोच्च न्यायालय, भारतीय संविधान के तहत सर्वोच्च न्यायिक प्राधिकरण है। यह भारत गणराज्य का सर्वोच्च अपीलीय न्यायालय है।</a:t>
            </a:r>
            <a:endParaRPr/>
          </a:p>
        </p:txBody>
      </p:sp>
      <p:sp>
        <p:nvSpPr>
          <p:cNvPr id="101" name="Google Shape;101;p14"/>
          <p:cNvSpPr txBox="1"/>
          <p:nvPr/>
        </p:nvSpPr>
        <p:spPr>
          <a:xfrm>
            <a:off x="571500" y="4098577"/>
            <a:ext cx="5550693"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स्थान</a:t>
            </a:r>
            <a:endParaRPr/>
          </a:p>
        </p:txBody>
      </p:sp>
      <p:sp>
        <p:nvSpPr>
          <p:cNvPr id="102" name="Google Shape;102;p14"/>
          <p:cNvSpPr txBox="1"/>
          <p:nvPr/>
        </p:nvSpPr>
        <p:spPr>
          <a:xfrm>
            <a:off x="571500" y="4609058"/>
            <a:ext cx="528637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यह तिलक मार्ग, नई दिल्ली में स्थित है। इसे 'संविधान का संरक्षक' (Guardian of the Constitution) भी माना जाता है।</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pic>
        <p:nvPicPr>
          <p:cNvPr descr="image.png" id="107" name="Google Shape;107;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8" name="Google Shape;108;p15"/>
          <p:cNvPicPr preferRelativeResize="0"/>
          <p:nvPr/>
        </p:nvPicPr>
        <p:blipFill rotWithShape="1">
          <a:blip r:embed="rId4">
            <a:alphaModFix/>
          </a:blip>
          <a:srcRect b="0" l="0" r="0" t="0"/>
          <a:stretch/>
        </p:blipFill>
        <p:spPr>
          <a:xfrm>
            <a:off x="571500" y="2828925"/>
            <a:ext cx="3093690" cy="2339280"/>
          </a:xfrm>
          <a:prstGeom prst="rect">
            <a:avLst/>
          </a:prstGeom>
          <a:noFill/>
          <a:ln>
            <a:noFill/>
          </a:ln>
        </p:spPr>
      </p:pic>
      <p:pic>
        <p:nvPicPr>
          <p:cNvPr descr="image.png" id="109" name="Google Shape;109;p15"/>
          <p:cNvPicPr preferRelativeResize="0"/>
          <p:nvPr/>
        </p:nvPicPr>
        <p:blipFill rotWithShape="1">
          <a:blip r:embed="rId5">
            <a:alphaModFix/>
          </a:blip>
          <a:srcRect b="0" l="0" r="0" t="0"/>
          <a:stretch/>
        </p:blipFill>
        <p:spPr>
          <a:xfrm>
            <a:off x="4549080" y="2981325"/>
            <a:ext cx="3093690" cy="2034480"/>
          </a:xfrm>
          <a:prstGeom prst="rect">
            <a:avLst/>
          </a:prstGeom>
          <a:noFill/>
          <a:ln>
            <a:noFill/>
          </a:ln>
        </p:spPr>
      </p:pic>
      <p:pic>
        <p:nvPicPr>
          <p:cNvPr descr="image.png" id="110" name="Google Shape;110;p15"/>
          <p:cNvPicPr preferRelativeResize="0"/>
          <p:nvPr/>
        </p:nvPicPr>
        <p:blipFill rotWithShape="1">
          <a:blip r:embed="rId6">
            <a:alphaModFix/>
          </a:blip>
          <a:srcRect b="0" l="0" r="0" t="0"/>
          <a:stretch/>
        </p:blipFill>
        <p:spPr>
          <a:xfrm>
            <a:off x="8526660" y="2828925"/>
            <a:ext cx="3093690" cy="2339280"/>
          </a:xfrm>
          <a:prstGeom prst="rect">
            <a:avLst/>
          </a:prstGeom>
          <a:noFill/>
          <a:ln>
            <a:noFill/>
          </a:ln>
        </p:spPr>
      </p:pic>
      <p:sp>
        <p:nvSpPr>
          <p:cNvPr id="111" name="Google Shape;111;p15"/>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इतिहास (History)</a:t>
            </a:r>
            <a:endParaRPr/>
          </a:p>
        </p:txBody>
      </p:sp>
      <p:sp>
        <p:nvSpPr>
          <p:cNvPr id="112" name="Google Shape;112;p15"/>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5"/>
          <p:cNvSpPr/>
          <p:nvPr/>
        </p:nvSpPr>
        <p:spPr>
          <a:xfrm>
            <a:off x="571500" y="3998565"/>
            <a:ext cx="11049000" cy="38100"/>
          </a:xfrm>
          <a:prstGeom prst="roundRect">
            <a:avLst>
              <a:gd fmla="val 16667" name="adj"/>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4" name="Google Shape;114;p15"/>
          <p:cNvSpPr txBox="1"/>
          <p:nvPr/>
        </p:nvSpPr>
        <p:spPr>
          <a:xfrm>
            <a:off x="714185" y="3038475"/>
            <a:ext cx="2808319"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1937 - 1950</a:t>
            </a:r>
            <a:endParaRPr/>
          </a:p>
        </p:txBody>
      </p:sp>
      <p:sp>
        <p:nvSpPr>
          <p:cNvPr id="115" name="Google Shape;115;p15"/>
          <p:cNvSpPr txBox="1"/>
          <p:nvPr/>
        </p:nvSpPr>
        <p:spPr>
          <a:xfrm>
            <a:off x="781050" y="3548955"/>
            <a:ext cx="2674590" cy="12192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फेडरल कोर्ट ऑफ़ इंडिया</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Noto Sans Devanagari"/>
                <a:ea typeface="Noto Sans Devanagari"/>
                <a:cs typeface="Noto Sans Devanagari"/>
                <a:sym typeface="Noto Sans Devanagari"/>
              </a:rPr>
              <a:t> भारत सरकार अधिनियम 1935 के तहत स्थापित, जिसने प्रिवी काउंसिल के अधिकार क्षेत्र को कम किया।</a:t>
            </a:r>
            <a:endParaRPr/>
          </a:p>
        </p:txBody>
      </p:sp>
      <p:sp>
        <p:nvSpPr>
          <p:cNvPr id="116" name="Google Shape;116;p15"/>
          <p:cNvSpPr txBox="1"/>
          <p:nvPr/>
        </p:nvSpPr>
        <p:spPr>
          <a:xfrm>
            <a:off x="4691765" y="3190875"/>
            <a:ext cx="2808319"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28 जनवरी 1950</a:t>
            </a:r>
            <a:endParaRPr/>
          </a:p>
        </p:txBody>
      </p:sp>
      <p:sp>
        <p:nvSpPr>
          <p:cNvPr id="117" name="Google Shape;117;p15"/>
          <p:cNvSpPr txBox="1"/>
          <p:nvPr/>
        </p:nvSpPr>
        <p:spPr>
          <a:xfrm>
            <a:off x="4758630" y="3701355"/>
            <a:ext cx="2674590" cy="9144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सर्वोच्च न्यायालय की स्थापना</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Noto Sans Devanagari"/>
                <a:ea typeface="Noto Sans Devanagari"/>
                <a:cs typeface="Noto Sans Devanagari"/>
                <a:sym typeface="Noto Sans Devanagari"/>
              </a:rPr>
              <a:t> भारत के गणतंत्र बनने के दो दिन बाद इसका उद्घाटन किया गया।</a:t>
            </a:r>
            <a:endParaRPr/>
          </a:p>
        </p:txBody>
      </p:sp>
      <p:sp>
        <p:nvSpPr>
          <p:cNvPr id="118" name="Google Shape;118;p15"/>
          <p:cNvSpPr txBox="1"/>
          <p:nvPr/>
        </p:nvSpPr>
        <p:spPr>
          <a:xfrm>
            <a:off x="8669346" y="3038475"/>
            <a:ext cx="2808319"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1958</a:t>
            </a:r>
            <a:endParaRPr/>
          </a:p>
        </p:txBody>
      </p:sp>
      <p:sp>
        <p:nvSpPr>
          <p:cNvPr id="119" name="Google Shape;119;p15"/>
          <p:cNvSpPr txBox="1"/>
          <p:nvPr/>
        </p:nvSpPr>
        <p:spPr>
          <a:xfrm>
            <a:off x="8736210" y="3548955"/>
            <a:ext cx="2674590" cy="12192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वर्तमान भवन</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Noto Sans Devanagari"/>
                <a:ea typeface="Noto Sans Devanagari"/>
                <a:cs typeface="Noto Sans Devanagari"/>
                <a:sym typeface="Noto Sans Devanagari"/>
              </a:rPr>
              <a:t> न्यायालय अपने वर्तमान परिसर (तिलक मार्ग) में स्थानांतरित हुआ, जिसे इंडो-ब्रिटिश शैली में डिज़ाइन किया गया है।</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pic>
        <p:nvPicPr>
          <p:cNvPr descr="image.png" id="124" name="Google Shape;124;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5" name="Google Shape;125;p16"/>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न्यायाधीशों की संरचना</a:t>
            </a:r>
            <a:endParaRPr/>
          </a:p>
        </p:txBody>
      </p:sp>
      <p:sp>
        <p:nvSpPr>
          <p:cNvPr id="126" name="Google Shape;126;p16"/>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16"/>
          <p:cNvSpPr txBox="1"/>
          <p:nvPr/>
        </p:nvSpPr>
        <p:spPr>
          <a:xfrm>
            <a:off x="571500" y="2988915"/>
            <a:ext cx="4419600" cy="171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3500" u="none" cap="none" strike="noStrike">
                <a:solidFill>
                  <a:srgbClr val="FF9933"/>
                </a:solidFill>
                <a:latin typeface="Poppins"/>
                <a:ea typeface="Poppins"/>
                <a:cs typeface="Poppins"/>
                <a:sym typeface="Poppins"/>
              </a:rPr>
              <a:t>34</a:t>
            </a:r>
            <a:endParaRPr/>
          </a:p>
        </p:txBody>
      </p:sp>
      <p:sp>
        <p:nvSpPr>
          <p:cNvPr id="128" name="Google Shape;128;p16"/>
          <p:cNvSpPr txBox="1"/>
          <p:nvPr/>
        </p:nvSpPr>
        <p:spPr>
          <a:xfrm>
            <a:off x="571500" y="4703415"/>
            <a:ext cx="44196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000080"/>
                </a:solidFill>
                <a:latin typeface="Noto Sans Devanagari"/>
                <a:ea typeface="Noto Sans Devanagari"/>
                <a:cs typeface="Noto Sans Devanagari"/>
                <a:sym typeface="Noto Sans Devanagari"/>
              </a:rPr>
              <a:t>कुल न्यायाधीशों की स्वीकृत संख्या</a:t>
            </a:r>
            <a:endParaRPr/>
          </a:p>
        </p:txBody>
      </p:sp>
      <p:sp>
        <p:nvSpPr>
          <p:cNvPr id="129" name="Google Shape;129;p16"/>
          <p:cNvSpPr txBox="1"/>
          <p:nvPr/>
        </p:nvSpPr>
        <p:spPr>
          <a:xfrm>
            <a:off x="5562600" y="2695575"/>
            <a:ext cx="6360795"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संगठन</a:t>
            </a:r>
            <a:endParaRPr/>
          </a:p>
        </p:txBody>
      </p:sp>
      <p:sp>
        <p:nvSpPr>
          <p:cNvPr id="130" name="Google Shape;130;p16"/>
          <p:cNvSpPr txBox="1"/>
          <p:nvPr/>
        </p:nvSpPr>
        <p:spPr>
          <a:xfrm>
            <a:off x="5562600" y="3206055"/>
            <a:ext cx="6057900" cy="30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वर्तमान में सर्वोच्च न्यायालय में न्यायाधीशों की कुल स्वीकृत संख्या 34 है।</a:t>
            </a:r>
            <a:endParaRPr/>
          </a:p>
        </p:txBody>
      </p:sp>
      <p:sp>
        <p:nvSpPr>
          <p:cNvPr id="131" name="Google Shape;131;p16"/>
          <p:cNvSpPr txBox="1"/>
          <p:nvPr/>
        </p:nvSpPr>
        <p:spPr>
          <a:xfrm>
            <a:off x="5562600" y="4501455"/>
            <a:ext cx="60579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संसद के पास न्यायाधीशों की संख्या बढ़ाने की शक्ति है। मूल रूप से (1950 में) यह संख्या 8 थी।</a:t>
            </a:r>
            <a:endParaRPr/>
          </a:p>
        </p:txBody>
      </p:sp>
      <p:sp>
        <p:nvSpPr>
          <p:cNvPr id="132" name="Google Shape;132;p16"/>
          <p:cNvSpPr txBox="1"/>
          <p:nvPr/>
        </p:nvSpPr>
        <p:spPr>
          <a:xfrm>
            <a:off x="5867400" y="3701355"/>
            <a:ext cx="762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a:t>
            </a:r>
            <a:endParaRPr/>
          </a:p>
        </p:txBody>
      </p:sp>
      <p:sp>
        <p:nvSpPr>
          <p:cNvPr id="133" name="Google Shape;133;p16"/>
          <p:cNvSpPr txBox="1"/>
          <p:nvPr/>
        </p:nvSpPr>
        <p:spPr>
          <a:xfrm>
            <a:off x="5943600" y="3701355"/>
            <a:ext cx="5676900" cy="304800"/>
          </a:xfrm>
          <a:prstGeom prst="rect">
            <a:avLst/>
          </a:prstGeom>
          <a:noFill/>
          <a:ln>
            <a:noFill/>
          </a:ln>
        </p:spPr>
        <p:txBody>
          <a:bodyPr anchorCtr="0" anchor="t" bIns="0" lIns="762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1 मुख्य न्यायाधीश (CJI)</a:t>
            </a:r>
            <a:r>
              <a:rPr b="0" i="0" lang="en-US" sz="1500" u="none" cap="none" strike="noStrike">
                <a:solidFill>
                  <a:srgbClr val="334155"/>
                </a:solidFill>
                <a:latin typeface="Noto Sans Devanagari"/>
                <a:ea typeface="Noto Sans Devanagari"/>
                <a:cs typeface="Noto Sans Devanagari"/>
                <a:sym typeface="Noto Sans Devanagari"/>
              </a:rPr>
              <a:t> - भारत के मुख्य न्यायाधीश</a:t>
            </a:r>
            <a:endParaRPr/>
          </a:p>
        </p:txBody>
      </p:sp>
      <p:sp>
        <p:nvSpPr>
          <p:cNvPr id="134" name="Google Shape;134;p16"/>
          <p:cNvSpPr txBox="1"/>
          <p:nvPr/>
        </p:nvSpPr>
        <p:spPr>
          <a:xfrm>
            <a:off x="5867400" y="4006155"/>
            <a:ext cx="762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a:t>
            </a:r>
            <a:endParaRPr/>
          </a:p>
        </p:txBody>
      </p:sp>
      <p:sp>
        <p:nvSpPr>
          <p:cNvPr id="135" name="Google Shape;135;p16"/>
          <p:cNvSpPr txBox="1"/>
          <p:nvPr/>
        </p:nvSpPr>
        <p:spPr>
          <a:xfrm>
            <a:off x="5943600" y="4006155"/>
            <a:ext cx="5676900" cy="304800"/>
          </a:xfrm>
          <a:prstGeom prst="rect">
            <a:avLst/>
          </a:prstGeom>
          <a:noFill/>
          <a:ln>
            <a:noFill/>
          </a:ln>
        </p:spPr>
        <p:txBody>
          <a:bodyPr anchorCtr="0" anchor="t" bIns="0" lIns="762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33 अन्य न्यायाधीश</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pic>
        <p:nvPicPr>
          <p:cNvPr descr="image.png" id="140" name="Google Shape;140;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41" name="Google Shape;141;p17"/>
          <p:cNvPicPr preferRelativeResize="0"/>
          <p:nvPr/>
        </p:nvPicPr>
        <p:blipFill rotWithShape="1">
          <a:blip r:embed="rId4">
            <a:alphaModFix/>
          </a:blip>
          <a:srcRect b="0" l="0" r="0" t="0"/>
          <a:stretch/>
        </p:blipFill>
        <p:spPr>
          <a:xfrm>
            <a:off x="571500" y="2443162"/>
            <a:ext cx="3492549" cy="3110805"/>
          </a:xfrm>
          <a:prstGeom prst="rect">
            <a:avLst/>
          </a:prstGeom>
          <a:noFill/>
          <a:ln>
            <a:noFill/>
          </a:ln>
        </p:spPr>
      </p:pic>
      <p:pic>
        <p:nvPicPr>
          <p:cNvPr descr="image.png" id="142" name="Google Shape;142;p17"/>
          <p:cNvPicPr preferRelativeResize="0"/>
          <p:nvPr/>
        </p:nvPicPr>
        <p:blipFill rotWithShape="1">
          <a:blip r:embed="rId5">
            <a:alphaModFix/>
          </a:blip>
          <a:srcRect b="0" l="0" r="0" t="0"/>
          <a:stretch/>
        </p:blipFill>
        <p:spPr>
          <a:xfrm>
            <a:off x="4349799" y="2443162"/>
            <a:ext cx="3492549" cy="3110805"/>
          </a:xfrm>
          <a:prstGeom prst="rect">
            <a:avLst/>
          </a:prstGeom>
          <a:noFill/>
          <a:ln>
            <a:noFill/>
          </a:ln>
        </p:spPr>
      </p:pic>
      <p:pic>
        <p:nvPicPr>
          <p:cNvPr descr="image.png" id="143" name="Google Shape;143;p17"/>
          <p:cNvPicPr preferRelativeResize="0"/>
          <p:nvPr/>
        </p:nvPicPr>
        <p:blipFill rotWithShape="1">
          <a:blip r:embed="rId6">
            <a:alphaModFix/>
          </a:blip>
          <a:srcRect b="0" l="0" r="0" t="0"/>
          <a:stretch/>
        </p:blipFill>
        <p:spPr>
          <a:xfrm>
            <a:off x="8128099" y="2443162"/>
            <a:ext cx="3492549" cy="3110805"/>
          </a:xfrm>
          <a:prstGeom prst="rect">
            <a:avLst/>
          </a:prstGeom>
          <a:noFill/>
          <a:ln>
            <a:noFill/>
          </a:ln>
        </p:spPr>
      </p:pic>
      <p:sp>
        <p:nvSpPr>
          <p:cNvPr id="144" name="Google Shape;144;p17"/>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नियुक्ति और योग्यता</a:t>
            </a:r>
            <a:endParaRPr/>
          </a:p>
        </p:txBody>
      </p:sp>
      <p:sp>
        <p:nvSpPr>
          <p:cNvPr id="145" name="Google Shape;145;p17"/>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46" name="Google Shape;146;p17"/>
          <p:cNvPicPr preferRelativeResize="0"/>
          <p:nvPr/>
        </p:nvPicPr>
        <p:blipFill rotWithShape="1">
          <a:blip r:embed="rId7">
            <a:alphaModFix/>
          </a:blip>
          <a:srcRect b="0" l="0" r="0" t="0"/>
          <a:stretch/>
        </p:blipFill>
        <p:spPr>
          <a:xfrm>
            <a:off x="2079575" y="2776537"/>
            <a:ext cx="476250" cy="381000"/>
          </a:xfrm>
          <a:prstGeom prst="rect">
            <a:avLst/>
          </a:prstGeom>
          <a:noFill/>
          <a:ln>
            <a:noFill/>
          </a:ln>
        </p:spPr>
      </p:pic>
      <p:sp>
        <p:nvSpPr>
          <p:cNvPr id="147" name="Google Shape;147;p17"/>
          <p:cNvSpPr txBox="1"/>
          <p:nvPr/>
        </p:nvSpPr>
        <p:spPr>
          <a:xfrm>
            <a:off x="784223" y="3348037"/>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योग्यता (Qualification)</a:t>
            </a:r>
            <a:endParaRPr/>
          </a:p>
        </p:txBody>
      </p:sp>
      <p:sp>
        <p:nvSpPr>
          <p:cNvPr id="148" name="Google Shape;148;p17"/>
          <p:cNvSpPr txBox="1"/>
          <p:nvPr/>
        </p:nvSpPr>
        <p:spPr>
          <a:xfrm>
            <a:off x="857250" y="3858517"/>
            <a:ext cx="2921049"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भारत का नागरिक होना चाहिए। कम से कम 5 वर्ष तक हाई कोर्ट का जज या 10 वर्ष तक हाई कोर्ट में वकील रहा हो।</a:t>
            </a:r>
            <a:endParaRPr/>
          </a:p>
        </p:txBody>
      </p:sp>
      <p:pic>
        <p:nvPicPr>
          <p:cNvPr descr="image.png" id="149" name="Google Shape;149;p17"/>
          <p:cNvPicPr preferRelativeResize="0"/>
          <p:nvPr/>
        </p:nvPicPr>
        <p:blipFill rotWithShape="1">
          <a:blip r:embed="rId8">
            <a:alphaModFix/>
          </a:blip>
          <a:srcRect b="0" l="0" r="0" t="0"/>
          <a:stretch/>
        </p:blipFill>
        <p:spPr>
          <a:xfrm>
            <a:off x="5905500" y="2776537"/>
            <a:ext cx="381000" cy="381000"/>
          </a:xfrm>
          <a:prstGeom prst="rect">
            <a:avLst/>
          </a:prstGeom>
          <a:noFill/>
          <a:ln>
            <a:noFill/>
          </a:ln>
        </p:spPr>
      </p:pic>
      <p:sp>
        <p:nvSpPr>
          <p:cNvPr id="150" name="Google Shape;150;p17"/>
          <p:cNvSpPr txBox="1"/>
          <p:nvPr/>
        </p:nvSpPr>
        <p:spPr>
          <a:xfrm>
            <a:off x="4562523" y="3348037"/>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नियुक्ति (Appointment)</a:t>
            </a:r>
            <a:endParaRPr/>
          </a:p>
        </p:txBody>
      </p:sp>
      <p:sp>
        <p:nvSpPr>
          <p:cNvPr id="151" name="Google Shape;151;p17"/>
          <p:cNvSpPr txBox="1"/>
          <p:nvPr/>
        </p:nvSpPr>
        <p:spPr>
          <a:xfrm>
            <a:off x="4635549" y="3858517"/>
            <a:ext cx="29210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नियुक्ति </a:t>
            </a:r>
            <a:r>
              <a:rPr b="1" i="0" lang="en-US" sz="1500" u="none" cap="none" strike="noStrike">
                <a:solidFill>
                  <a:srgbClr val="334155"/>
                </a:solidFill>
                <a:latin typeface="Noto Sans Devanagari"/>
                <a:ea typeface="Noto Sans Devanagari"/>
                <a:cs typeface="Noto Sans Devanagari"/>
                <a:sym typeface="Noto Sans Devanagari"/>
              </a:rPr>
              <a:t>राष्ट्रपति</a:t>
            </a:r>
            <a:r>
              <a:rPr b="0" i="0" lang="en-US" sz="1500" u="none" cap="none" strike="noStrike">
                <a:solidFill>
                  <a:srgbClr val="334155"/>
                </a:solidFill>
                <a:latin typeface="Noto Sans Devanagari"/>
                <a:ea typeface="Noto Sans Devanagari"/>
                <a:cs typeface="Noto Sans Devanagari"/>
                <a:sym typeface="Noto Sans Devanagari"/>
              </a:rPr>
              <a:t> द्वारा की जाती है। यह 'कॉलेजियम सिस्टम' (Collegium System) की सिफारिश पर आधारित होती है।</a:t>
            </a:r>
            <a:endParaRPr/>
          </a:p>
        </p:txBody>
      </p:sp>
      <p:pic>
        <p:nvPicPr>
          <p:cNvPr descr="image.png" id="152" name="Google Shape;152;p17"/>
          <p:cNvPicPr preferRelativeResize="0"/>
          <p:nvPr/>
        </p:nvPicPr>
        <p:blipFill rotWithShape="1">
          <a:blip r:embed="rId9">
            <a:alphaModFix/>
          </a:blip>
          <a:srcRect b="0" l="0" r="0" t="0"/>
          <a:stretch/>
        </p:blipFill>
        <p:spPr>
          <a:xfrm>
            <a:off x="9731424" y="2776537"/>
            <a:ext cx="285750" cy="381000"/>
          </a:xfrm>
          <a:prstGeom prst="rect">
            <a:avLst/>
          </a:prstGeom>
          <a:noFill/>
          <a:ln>
            <a:noFill/>
          </a:ln>
        </p:spPr>
      </p:pic>
      <p:sp>
        <p:nvSpPr>
          <p:cNvPr id="153" name="Google Shape;153;p17"/>
          <p:cNvSpPr txBox="1"/>
          <p:nvPr/>
        </p:nvSpPr>
        <p:spPr>
          <a:xfrm>
            <a:off x="8340822" y="3348037"/>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कार्यकाल (Tenure)</a:t>
            </a:r>
            <a:endParaRPr/>
          </a:p>
        </p:txBody>
      </p:sp>
      <p:sp>
        <p:nvSpPr>
          <p:cNvPr id="154" name="Google Shape;154;p17"/>
          <p:cNvSpPr txBox="1"/>
          <p:nvPr/>
        </p:nvSpPr>
        <p:spPr>
          <a:xfrm>
            <a:off x="8413849" y="3858517"/>
            <a:ext cx="2921049"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65 वर्ष की आयु तक पद धारण करते हैं। उन्हें केवल महाभियोग (Impeachment) द्वारा हटाया जा सकता है।</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pic>
        <p:nvPicPr>
          <p:cNvPr descr="image.png" id="159" name="Google Shape;159;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0" name="Google Shape;160;p18"/>
          <p:cNvPicPr preferRelativeResize="0"/>
          <p:nvPr/>
        </p:nvPicPr>
        <p:blipFill rotWithShape="1">
          <a:blip r:embed="rId4">
            <a:alphaModFix/>
          </a:blip>
          <a:srcRect b="0" l="0" r="0" t="0"/>
          <a:stretch/>
        </p:blipFill>
        <p:spPr>
          <a:xfrm>
            <a:off x="571500" y="1992659"/>
            <a:ext cx="3492549" cy="2381250"/>
          </a:xfrm>
          <a:prstGeom prst="rect">
            <a:avLst/>
          </a:prstGeom>
          <a:noFill/>
          <a:ln>
            <a:noFill/>
          </a:ln>
        </p:spPr>
      </p:pic>
      <p:pic>
        <p:nvPicPr>
          <p:cNvPr descr="image.png" id="161" name="Google Shape;161;p18"/>
          <p:cNvPicPr preferRelativeResize="0"/>
          <p:nvPr/>
        </p:nvPicPr>
        <p:blipFill rotWithShape="1">
          <a:blip r:embed="rId5">
            <a:alphaModFix/>
          </a:blip>
          <a:srcRect b="0" l="0" r="0" t="0"/>
          <a:stretch/>
        </p:blipFill>
        <p:spPr>
          <a:xfrm>
            <a:off x="4349799" y="1992659"/>
            <a:ext cx="3492549" cy="2381250"/>
          </a:xfrm>
          <a:prstGeom prst="rect">
            <a:avLst/>
          </a:prstGeom>
          <a:noFill/>
          <a:ln>
            <a:noFill/>
          </a:ln>
        </p:spPr>
      </p:pic>
      <p:pic>
        <p:nvPicPr>
          <p:cNvPr descr="image.png" id="162" name="Google Shape;162;p18"/>
          <p:cNvPicPr preferRelativeResize="0"/>
          <p:nvPr/>
        </p:nvPicPr>
        <p:blipFill rotWithShape="1">
          <a:blip r:embed="rId6">
            <a:alphaModFix/>
          </a:blip>
          <a:srcRect b="0" l="0" r="0" t="0"/>
          <a:stretch/>
        </p:blipFill>
        <p:spPr>
          <a:xfrm>
            <a:off x="8128099" y="1992659"/>
            <a:ext cx="3492549" cy="2381250"/>
          </a:xfrm>
          <a:prstGeom prst="rect">
            <a:avLst/>
          </a:prstGeom>
          <a:noFill/>
          <a:ln>
            <a:noFill/>
          </a:ln>
        </p:spPr>
      </p:pic>
      <p:sp>
        <p:nvSpPr>
          <p:cNvPr id="163" name="Google Shape;163;p18"/>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क्षेत्राधिकार (Jurisdiction)</a:t>
            </a:r>
            <a:endParaRPr/>
          </a:p>
        </p:txBody>
      </p:sp>
      <p:sp>
        <p:nvSpPr>
          <p:cNvPr id="164" name="Google Shape;164;p18"/>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18"/>
          <p:cNvSpPr txBox="1"/>
          <p:nvPr/>
        </p:nvSpPr>
        <p:spPr>
          <a:xfrm>
            <a:off x="571500" y="4564409"/>
            <a:ext cx="3492549"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000080"/>
                </a:solidFill>
                <a:latin typeface="Noto Sans Devanagari"/>
                <a:ea typeface="Noto Sans Devanagari"/>
                <a:cs typeface="Noto Sans Devanagari"/>
                <a:sym typeface="Noto Sans Devanagari"/>
              </a:rPr>
              <a:t>मूल क्षेत्राधिकार</a:t>
            </a:r>
            <a:br>
              <a:rPr b="0" i="0" lang="en-US" sz="1800" u="none" cap="none" strike="noStrike">
                <a:solidFill>
                  <a:schemeClr val="dk1"/>
                </a:solidFill>
                <a:latin typeface="Calibri"/>
                <a:ea typeface="Calibri"/>
                <a:cs typeface="Calibri"/>
                <a:sym typeface="Calibri"/>
              </a:rPr>
            </a:br>
            <a:r>
              <a:rPr b="1" i="0" lang="en-US" sz="1500" u="none" cap="none" strike="noStrike">
                <a:solidFill>
                  <a:srgbClr val="000080"/>
                </a:solidFill>
                <a:latin typeface="Noto Sans Devanagari"/>
                <a:ea typeface="Noto Sans Devanagari"/>
                <a:cs typeface="Noto Sans Devanagari"/>
                <a:sym typeface="Noto Sans Devanagari"/>
              </a:rPr>
              <a:t> (Original Jurisdiction)</a:t>
            </a:r>
            <a:endParaRPr/>
          </a:p>
        </p:txBody>
      </p:sp>
      <p:sp>
        <p:nvSpPr>
          <p:cNvPr id="166" name="Google Shape;166;p18"/>
          <p:cNvSpPr txBox="1"/>
          <p:nvPr/>
        </p:nvSpPr>
        <p:spPr>
          <a:xfrm>
            <a:off x="571500" y="5364509"/>
            <a:ext cx="3492549" cy="48756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200" u="none" cap="none" strike="noStrike">
                <a:solidFill>
                  <a:srgbClr val="000080"/>
                </a:solidFill>
                <a:latin typeface="Noto Sans Devanagari"/>
                <a:ea typeface="Noto Sans Devanagari"/>
                <a:cs typeface="Noto Sans Devanagari"/>
                <a:sym typeface="Noto Sans Devanagari"/>
              </a:rPr>
              <a:t>केंद्र और राज्यों के बीच विवाद (अनुच्छेद 131)। मौलिक अधिकारों के लिए रिट (अनुच्छेद 32)।</a:t>
            </a:r>
            <a:endParaRPr/>
          </a:p>
        </p:txBody>
      </p:sp>
      <p:sp>
        <p:nvSpPr>
          <p:cNvPr id="167" name="Google Shape;167;p18"/>
          <p:cNvSpPr txBox="1"/>
          <p:nvPr/>
        </p:nvSpPr>
        <p:spPr>
          <a:xfrm>
            <a:off x="4349799" y="4564409"/>
            <a:ext cx="3492549"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000080"/>
                </a:solidFill>
                <a:latin typeface="Noto Sans Devanagari"/>
                <a:ea typeface="Noto Sans Devanagari"/>
                <a:cs typeface="Noto Sans Devanagari"/>
                <a:sym typeface="Noto Sans Devanagari"/>
              </a:rPr>
              <a:t>अपीलीय क्षेत्राधिकार</a:t>
            </a:r>
            <a:br>
              <a:rPr b="0" i="0" lang="en-US" sz="1800" u="none" cap="none" strike="noStrike">
                <a:solidFill>
                  <a:schemeClr val="dk1"/>
                </a:solidFill>
                <a:latin typeface="Calibri"/>
                <a:ea typeface="Calibri"/>
                <a:cs typeface="Calibri"/>
                <a:sym typeface="Calibri"/>
              </a:rPr>
            </a:br>
            <a:r>
              <a:rPr b="1" i="0" lang="en-US" sz="1500" u="none" cap="none" strike="noStrike">
                <a:solidFill>
                  <a:srgbClr val="000080"/>
                </a:solidFill>
                <a:latin typeface="Noto Sans Devanagari"/>
                <a:ea typeface="Noto Sans Devanagari"/>
                <a:cs typeface="Noto Sans Devanagari"/>
                <a:sym typeface="Noto Sans Devanagari"/>
              </a:rPr>
              <a:t> (Appellate Jurisdiction)</a:t>
            </a:r>
            <a:endParaRPr/>
          </a:p>
        </p:txBody>
      </p:sp>
      <p:sp>
        <p:nvSpPr>
          <p:cNvPr id="168" name="Google Shape;168;p18"/>
          <p:cNvSpPr txBox="1"/>
          <p:nvPr/>
        </p:nvSpPr>
        <p:spPr>
          <a:xfrm>
            <a:off x="4349799" y="5364509"/>
            <a:ext cx="3492549" cy="48756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200" u="none" cap="none" strike="noStrike">
                <a:solidFill>
                  <a:srgbClr val="000080"/>
                </a:solidFill>
                <a:latin typeface="Noto Sans Devanagari"/>
                <a:ea typeface="Noto Sans Devanagari"/>
                <a:cs typeface="Noto Sans Devanagari"/>
                <a:sym typeface="Noto Sans Devanagari"/>
              </a:rPr>
              <a:t>निचली अदालतों के फैसलों के खिलाफ अपील सुनने का अधिकार (संवैधानिक, दीवानी, आपराधिक)।</a:t>
            </a:r>
            <a:endParaRPr/>
          </a:p>
        </p:txBody>
      </p:sp>
      <p:sp>
        <p:nvSpPr>
          <p:cNvPr id="169" name="Google Shape;169;p18"/>
          <p:cNvSpPr txBox="1"/>
          <p:nvPr/>
        </p:nvSpPr>
        <p:spPr>
          <a:xfrm>
            <a:off x="8128099" y="4564409"/>
            <a:ext cx="3492549"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1500" u="none" cap="none" strike="noStrike">
                <a:solidFill>
                  <a:srgbClr val="000080"/>
                </a:solidFill>
                <a:latin typeface="Noto Sans Devanagari"/>
                <a:ea typeface="Noto Sans Devanagari"/>
                <a:cs typeface="Noto Sans Devanagari"/>
                <a:sym typeface="Noto Sans Devanagari"/>
              </a:rPr>
              <a:t>सलाहकार क्षेत्राधिकार</a:t>
            </a:r>
            <a:br>
              <a:rPr b="0" i="0" lang="en-US" sz="1800" u="none" cap="none" strike="noStrike">
                <a:solidFill>
                  <a:schemeClr val="dk1"/>
                </a:solidFill>
                <a:latin typeface="Calibri"/>
                <a:ea typeface="Calibri"/>
                <a:cs typeface="Calibri"/>
                <a:sym typeface="Calibri"/>
              </a:rPr>
            </a:br>
            <a:r>
              <a:rPr b="1" i="0" lang="en-US" sz="1500" u="none" cap="none" strike="noStrike">
                <a:solidFill>
                  <a:srgbClr val="000080"/>
                </a:solidFill>
                <a:latin typeface="Noto Sans Devanagari"/>
                <a:ea typeface="Noto Sans Devanagari"/>
                <a:cs typeface="Noto Sans Devanagari"/>
                <a:sym typeface="Noto Sans Devanagari"/>
              </a:rPr>
              <a:t> (Advisory Jurisdiction)</a:t>
            </a:r>
            <a:endParaRPr/>
          </a:p>
        </p:txBody>
      </p:sp>
      <p:sp>
        <p:nvSpPr>
          <p:cNvPr id="170" name="Google Shape;170;p18"/>
          <p:cNvSpPr txBox="1"/>
          <p:nvPr/>
        </p:nvSpPr>
        <p:spPr>
          <a:xfrm>
            <a:off x="8128099" y="5364509"/>
            <a:ext cx="3492549" cy="48756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200" u="none" cap="none" strike="noStrike">
                <a:solidFill>
                  <a:srgbClr val="000080"/>
                </a:solidFill>
                <a:latin typeface="Noto Sans Devanagari"/>
                <a:ea typeface="Noto Sans Devanagari"/>
                <a:cs typeface="Noto Sans Devanagari"/>
                <a:sym typeface="Noto Sans Devanagari"/>
              </a:rPr>
              <a:t>राष्ट्रपति को कानून या तथ्य के प्रश्नों पर सलाह देना (अनुच्छेद 143)।</a:t>
            </a:r>
            <a:endParaRPr/>
          </a:p>
        </p:txBody>
      </p:sp>
      <p:pic>
        <p:nvPicPr>
          <p:cNvPr descr="image.png" id="171" name="Google Shape;171;p18"/>
          <p:cNvPicPr preferRelativeResize="0"/>
          <p:nvPr/>
        </p:nvPicPr>
        <p:blipFill rotWithShape="1">
          <a:blip r:embed="rId7">
            <a:alphaModFix/>
          </a:blip>
          <a:srcRect b="0" l="0" r="0" t="0"/>
          <a:stretch/>
        </p:blipFill>
        <p:spPr>
          <a:xfrm>
            <a:off x="571500" y="1992659"/>
            <a:ext cx="3492549" cy="2381250"/>
          </a:xfrm>
          <a:prstGeom prst="rect">
            <a:avLst/>
          </a:prstGeom>
          <a:noFill/>
          <a:ln>
            <a:noFill/>
          </a:ln>
        </p:spPr>
      </p:pic>
      <p:pic>
        <p:nvPicPr>
          <p:cNvPr descr="image.png" id="172" name="Google Shape;172;p18"/>
          <p:cNvPicPr preferRelativeResize="0"/>
          <p:nvPr/>
        </p:nvPicPr>
        <p:blipFill rotWithShape="1">
          <a:blip r:embed="rId8">
            <a:alphaModFix/>
          </a:blip>
          <a:srcRect b="0" l="0" r="0" t="0"/>
          <a:stretch/>
        </p:blipFill>
        <p:spPr>
          <a:xfrm>
            <a:off x="4349799" y="1992659"/>
            <a:ext cx="3492549" cy="2381250"/>
          </a:xfrm>
          <a:prstGeom prst="rect">
            <a:avLst/>
          </a:prstGeom>
          <a:noFill/>
          <a:ln>
            <a:noFill/>
          </a:ln>
        </p:spPr>
      </p:pic>
      <p:pic>
        <p:nvPicPr>
          <p:cNvPr descr="image.png" id="173" name="Google Shape;173;p18"/>
          <p:cNvPicPr preferRelativeResize="0"/>
          <p:nvPr/>
        </p:nvPicPr>
        <p:blipFill rotWithShape="1">
          <a:blip r:embed="rId9">
            <a:alphaModFix/>
          </a:blip>
          <a:srcRect b="0" l="0" r="0" t="0"/>
          <a:stretch/>
        </p:blipFill>
        <p:spPr>
          <a:xfrm>
            <a:off x="8128099" y="1992659"/>
            <a:ext cx="3492549" cy="238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pic>
        <p:nvPicPr>
          <p:cNvPr descr="image.png" id="178" name="Google Shape;178;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9" name="Google Shape;179;p19"/>
          <p:cNvPicPr preferRelativeResize="0"/>
          <p:nvPr/>
        </p:nvPicPr>
        <p:blipFill rotWithShape="1">
          <a:blip r:embed="rId4">
            <a:alphaModFix/>
          </a:blip>
          <a:srcRect b="0" l="0" r="0" t="0"/>
          <a:stretch/>
        </p:blipFill>
        <p:spPr>
          <a:xfrm>
            <a:off x="571500" y="2881312"/>
            <a:ext cx="5286375" cy="2234505"/>
          </a:xfrm>
          <a:prstGeom prst="rect">
            <a:avLst/>
          </a:prstGeom>
          <a:noFill/>
          <a:ln>
            <a:noFill/>
          </a:ln>
        </p:spPr>
      </p:pic>
      <p:pic>
        <p:nvPicPr>
          <p:cNvPr descr="image.png" id="180" name="Google Shape;180;p19"/>
          <p:cNvPicPr preferRelativeResize="0"/>
          <p:nvPr/>
        </p:nvPicPr>
        <p:blipFill rotWithShape="1">
          <a:blip r:embed="rId5">
            <a:alphaModFix/>
          </a:blip>
          <a:srcRect b="0" l="0" r="0" t="0"/>
          <a:stretch/>
        </p:blipFill>
        <p:spPr>
          <a:xfrm>
            <a:off x="6334125" y="2728912"/>
            <a:ext cx="5286375" cy="2539305"/>
          </a:xfrm>
          <a:prstGeom prst="rect">
            <a:avLst/>
          </a:prstGeom>
          <a:noFill/>
          <a:ln>
            <a:noFill/>
          </a:ln>
        </p:spPr>
      </p:pic>
      <p:sp>
        <p:nvSpPr>
          <p:cNvPr id="181" name="Google Shape;181;p19"/>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शक्तियाँ और कार्य</a:t>
            </a:r>
            <a:endParaRPr/>
          </a:p>
        </p:txBody>
      </p:sp>
      <p:sp>
        <p:nvSpPr>
          <p:cNvPr id="182" name="Google Shape;182;p19"/>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3" name="Google Shape;183;p19"/>
          <p:cNvSpPr txBox="1"/>
          <p:nvPr/>
        </p:nvSpPr>
        <p:spPr>
          <a:xfrm>
            <a:off x="857250" y="3214687"/>
            <a:ext cx="4950618"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न्यायिक समीक्षा (Judicial Review)</a:t>
            </a:r>
            <a:endParaRPr/>
          </a:p>
        </p:txBody>
      </p:sp>
      <p:sp>
        <p:nvSpPr>
          <p:cNvPr id="184" name="Google Shape;184;p19"/>
          <p:cNvSpPr txBox="1"/>
          <p:nvPr/>
        </p:nvSpPr>
        <p:spPr>
          <a:xfrm>
            <a:off x="857250" y="3725167"/>
            <a:ext cx="471487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सर्वोच्च न्यायालय के पास केंद्र और राज्य सरकारों के विधायी और कार्यकारी आदेशों की संवैधानिकता की जांच करने की शक्ति है। यदि वे संविधान का उल्लंघन करते हैं, तो उन्हें शून्य घोषित किया जा सकता है।</a:t>
            </a:r>
            <a:endParaRPr/>
          </a:p>
        </p:txBody>
      </p:sp>
      <p:sp>
        <p:nvSpPr>
          <p:cNvPr id="185" name="Google Shape;185;p19"/>
          <p:cNvSpPr txBox="1"/>
          <p:nvPr/>
        </p:nvSpPr>
        <p:spPr>
          <a:xfrm>
            <a:off x="6619875" y="3062287"/>
            <a:ext cx="4950618"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293B"/>
                </a:solidFill>
                <a:latin typeface="Rozha One"/>
                <a:ea typeface="Rozha One"/>
                <a:cs typeface="Rozha One"/>
                <a:sym typeface="Rozha One"/>
              </a:rPr>
              <a:t>अभिलेख न्यायालय (Court of Record)</a:t>
            </a:r>
            <a:endParaRPr/>
          </a:p>
        </p:txBody>
      </p:sp>
      <p:sp>
        <p:nvSpPr>
          <p:cNvPr id="186" name="Google Shape;186;p19"/>
          <p:cNvSpPr txBox="1"/>
          <p:nvPr/>
        </p:nvSpPr>
        <p:spPr>
          <a:xfrm>
            <a:off x="6619875" y="3572767"/>
            <a:ext cx="471487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अनुच्छेद 129</a:t>
            </a:r>
            <a:r>
              <a:rPr b="0" i="0" lang="en-US" sz="1500" u="none" cap="none" strike="noStrike">
                <a:solidFill>
                  <a:srgbClr val="334155"/>
                </a:solidFill>
                <a:latin typeface="Noto Sans Devanagari"/>
                <a:ea typeface="Noto Sans Devanagari"/>
                <a:cs typeface="Noto Sans Devanagari"/>
                <a:sym typeface="Noto Sans Devanagari"/>
              </a:rPr>
              <a:t> के तहत, सर्वोच्च न्यायालय एक 'अभिलेख न्यायालय' है। इसके फैसले अन्य सभी अदालतों के लिए कानून के रूप में मान्य हैं। इसे अपनी अवमानना (Contempt) के लिए दंडित करने का अधिकार भी है।</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0" name="Shape 190"/>
        <p:cNvGrpSpPr/>
        <p:nvPr/>
      </p:nvGrpSpPr>
      <p:grpSpPr>
        <a:xfrm>
          <a:off x="0" y="0"/>
          <a:ext cx="0" cy="0"/>
          <a:chOff x="0" y="0"/>
          <a:chExt cx="0" cy="0"/>
        </a:xfrm>
      </p:grpSpPr>
      <p:pic>
        <p:nvPicPr>
          <p:cNvPr descr="image.png" id="191" name="Google Shape;19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2" name="Google Shape;192;p20"/>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ऐतिहासिक निर्णय (Landmark Judgments)</a:t>
            </a:r>
            <a:endParaRPr/>
          </a:p>
        </p:txBody>
      </p:sp>
      <p:sp>
        <p:nvSpPr>
          <p:cNvPr id="193" name="Google Shape;193;p20"/>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aphicFrame>
        <p:nvGraphicFramePr>
          <p:cNvPr id="194" name="Google Shape;194;p20"/>
          <p:cNvGraphicFramePr/>
          <p:nvPr/>
        </p:nvGraphicFramePr>
        <p:xfrm>
          <a:off x="571500" y="2750790"/>
          <a:ext cx="3000000" cy="3000000"/>
        </p:xfrm>
        <a:graphic>
          <a:graphicData uri="http://schemas.openxmlformats.org/drawingml/2006/table">
            <a:tbl>
              <a:tblPr bandRow="1" firstRow="1">
                <a:noFill/>
                <a:tableStyleId>{0D351E56-F3DC-4EB2-AE3E-6514B07D0E4E}</a:tableStyleId>
              </a:tblPr>
              <a:tblGrid>
                <a:gridCol w="753075"/>
                <a:gridCol w="2715075"/>
                <a:gridCol w="7580850"/>
              </a:tblGrid>
              <a:tr h="623875">
                <a:tc>
                  <a:txBody>
                    <a:bodyPr/>
                    <a:lstStyle/>
                    <a:p>
                      <a:pPr indent="0" lvl="0" marL="0" marR="0" rtl="0" algn="l">
                        <a:spcBef>
                          <a:spcPts val="0"/>
                        </a:spcBef>
                        <a:spcAft>
                          <a:spcPts val="0"/>
                        </a:spcAft>
                        <a:buNone/>
                      </a:pPr>
                      <a:r>
                        <a:rPr b="1" i="0" lang="en-US" sz="1500" u="none" cap="none" strike="noStrike">
                          <a:solidFill>
                            <a:srgbClr val="FFFFFF"/>
                          </a:solidFill>
                          <a:latin typeface="Noto Sans Devanagari"/>
                          <a:ea typeface="Noto Sans Devanagari"/>
                          <a:cs typeface="Noto Sans Devanagari"/>
                          <a:sym typeface="Noto Sans Devanagari"/>
                        </a:rPr>
                        <a:t>वर्ष</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80"/>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Noto Sans Devanagari"/>
                          <a:ea typeface="Noto Sans Devanagari"/>
                          <a:cs typeface="Noto Sans Devanagari"/>
                          <a:sym typeface="Noto Sans Devanagari"/>
                        </a:rPr>
                        <a:t>मामला (Case)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80"/>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Noto Sans Devanagari"/>
                          <a:ea typeface="Noto Sans Devanagari"/>
                          <a:cs typeface="Noto Sans Devanagari"/>
                          <a:sym typeface="Noto Sans Devanagari"/>
                        </a:rPr>
                        <a:t>महत्व (Significance)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80"/>
                    </a:solidFill>
                  </a:tcPr>
                </a:tc>
              </a:tr>
              <a:tr h="623875">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1973</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केशवानंद भारती बनाम केरल राज्य</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'मूल ढांचा' (Basic Structure) सिद्धांत की स्थापना। संसद संविधान के मूल ढांचे को नहीं बदल सकती।</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3875">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1980</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मिनर्वा मिल्स मामला</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न्यायिक समीक्षा की शक्ति और मौलिक अधिकारों की सर्वोच्चता को पुनः स्थापित किया।</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623900">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2017</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के.एस. पुट्टास्वामी मामला</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334155"/>
                          </a:solidFill>
                          <a:latin typeface="Noto Sans Devanagari"/>
                          <a:ea typeface="Noto Sans Devanagari"/>
                          <a:cs typeface="Noto Sans Devanagari"/>
                          <a:sym typeface="Noto Sans Devanagari"/>
                        </a:rPr>
                        <a:t>'निजता के अधिकार' (Right to Privacy) को मौलिक अधिकार घोषित किया।</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95" name="Google Shape;195;p20"/>
          <p:cNvSpPr/>
          <p:nvPr/>
        </p:nvSpPr>
        <p:spPr>
          <a:xfrm>
            <a:off x="571500" y="4003327"/>
            <a:ext cx="75307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p20"/>
          <p:cNvSpPr/>
          <p:nvPr/>
        </p:nvSpPr>
        <p:spPr>
          <a:xfrm>
            <a:off x="1324570" y="4003327"/>
            <a:ext cx="271507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7" name="Google Shape;197;p20"/>
          <p:cNvSpPr/>
          <p:nvPr/>
        </p:nvSpPr>
        <p:spPr>
          <a:xfrm>
            <a:off x="4039641" y="4003327"/>
            <a:ext cx="7580858"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8" name="Google Shape;198;p20"/>
          <p:cNvSpPr/>
          <p:nvPr/>
        </p:nvSpPr>
        <p:spPr>
          <a:xfrm>
            <a:off x="571500" y="4622452"/>
            <a:ext cx="75307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9" name="Google Shape;199;p20"/>
          <p:cNvSpPr/>
          <p:nvPr/>
        </p:nvSpPr>
        <p:spPr>
          <a:xfrm>
            <a:off x="1324570" y="4622452"/>
            <a:ext cx="271507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20"/>
          <p:cNvSpPr/>
          <p:nvPr/>
        </p:nvSpPr>
        <p:spPr>
          <a:xfrm>
            <a:off x="4039641" y="4622452"/>
            <a:ext cx="7580858"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pic>
        <p:nvPicPr>
          <p:cNvPr descr="image.png" id="205" name="Google Shape;205;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6" name="Google Shape;206;p21"/>
          <p:cNvPicPr preferRelativeResize="0"/>
          <p:nvPr/>
        </p:nvPicPr>
        <p:blipFill rotWithShape="1">
          <a:blip r:embed="rId4">
            <a:alphaModFix/>
          </a:blip>
          <a:srcRect b="0" l="0" r="0" t="0"/>
          <a:stretch/>
        </p:blipFill>
        <p:spPr>
          <a:xfrm>
            <a:off x="6334125" y="2093565"/>
            <a:ext cx="5286375" cy="3810000"/>
          </a:xfrm>
          <a:prstGeom prst="rect">
            <a:avLst/>
          </a:prstGeom>
          <a:noFill/>
          <a:ln>
            <a:noFill/>
          </a:ln>
        </p:spPr>
      </p:pic>
      <p:sp>
        <p:nvSpPr>
          <p:cNvPr id="207" name="Google Shape;207;p21"/>
          <p:cNvSpPr txBox="1"/>
          <p:nvPr/>
        </p:nvSpPr>
        <p:spPr>
          <a:xfrm>
            <a:off x="571500" y="571500"/>
            <a:ext cx="11601450" cy="5676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80"/>
                </a:solidFill>
                <a:latin typeface="Rozha One"/>
                <a:ea typeface="Rozha One"/>
                <a:cs typeface="Rozha One"/>
                <a:sym typeface="Rozha One"/>
              </a:rPr>
              <a:t>न्यायपालिका की स्वतंत्रता</a:t>
            </a:r>
            <a:endParaRPr/>
          </a:p>
        </p:txBody>
      </p:sp>
      <p:sp>
        <p:nvSpPr>
          <p:cNvPr id="208" name="Google Shape;208;p21"/>
          <p:cNvSpPr/>
          <p:nvPr/>
        </p:nvSpPr>
        <p:spPr>
          <a:xfrm>
            <a:off x="571500" y="1310580"/>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09" name="Google Shape;209;p21"/>
          <p:cNvPicPr preferRelativeResize="0"/>
          <p:nvPr/>
        </p:nvPicPr>
        <p:blipFill rotWithShape="1">
          <a:blip r:embed="rId5">
            <a:alphaModFix/>
          </a:blip>
          <a:srcRect b="0" l="0" r="0" t="0"/>
          <a:stretch/>
        </p:blipFill>
        <p:spPr>
          <a:xfrm>
            <a:off x="6334125" y="2093565"/>
            <a:ext cx="5286375" cy="3810000"/>
          </a:xfrm>
          <a:prstGeom prst="rect">
            <a:avLst/>
          </a:prstGeom>
          <a:noFill/>
          <a:ln>
            <a:noFill/>
          </a:ln>
        </p:spPr>
      </p:pic>
      <p:sp>
        <p:nvSpPr>
          <p:cNvPr id="210" name="Google Shape;210;p21"/>
          <p:cNvSpPr txBox="1"/>
          <p:nvPr/>
        </p:nvSpPr>
        <p:spPr>
          <a:xfrm>
            <a:off x="1047750" y="2379315"/>
            <a:ext cx="4810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कार्यकाल की सुरक्षा:</a:t>
            </a:r>
            <a:r>
              <a:rPr b="0" i="0" lang="en-US" sz="1500" u="none" cap="none" strike="noStrike">
                <a:solidFill>
                  <a:srgbClr val="334155"/>
                </a:solidFill>
                <a:latin typeface="Noto Sans Devanagari"/>
                <a:ea typeface="Noto Sans Devanagari"/>
                <a:cs typeface="Noto Sans Devanagari"/>
                <a:sym typeface="Noto Sans Devanagari"/>
              </a:rPr>
              <a:t> न्यायाधीशों को केवल संविधान में वर्णित जटिल प्रक्रिया द्वारा ही हटाया जा सकता है।</a:t>
            </a:r>
            <a:endParaRPr/>
          </a:p>
        </p:txBody>
      </p:sp>
      <p:sp>
        <p:nvSpPr>
          <p:cNvPr id="211" name="Google Shape;211;p21"/>
          <p:cNvSpPr txBox="1"/>
          <p:nvPr/>
        </p:nvSpPr>
        <p:spPr>
          <a:xfrm>
            <a:off x="1047750" y="3227040"/>
            <a:ext cx="4810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निश्चित सेवा शर्तें:</a:t>
            </a:r>
            <a:r>
              <a:rPr b="0" i="0" lang="en-US" sz="1500" u="none" cap="none" strike="noStrike">
                <a:solidFill>
                  <a:srgbClr val="334155"/>
                </a:solidFill>
                <a:latin typeface="Noto Sans Devanagari"/>
                <a:ea typeface="Noto Sans Devanagari"/>
                <a:cs typeface="Noto Sans Devanagari"/>
                <a:sym typeface="Noto Sans Devanagari"/>
              </a:rPr>
              <a:t> नियुक्ति के बाद उनके वेतन और भत्तों में कोई अलाभकारी परिवर्तन नहीं किया जा सकता।</a:t>
            </a:r>
            <a:endParaRPr/>
          </a:p>
        </p:txBody>
      </p:sp>
      <p:sp>
        <p:nvSpPr>
          <p:cNvPr id="212" name="Google Shape;212;p21"/>
          <p:cNvSpPr txBox="1"/>
          <p:nvPr/>
        </p:nvSpPr>
        <p:spPr>
          <a:xfrm>
            <a:off x="1047750" y="4074765"/>
            <a:ext cx="4810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संसद में चर्चा पर रोक:</a:t>
            </a:r>
            <a:r>
              <a:rPr b="0" i="0" lang="en-US" sz="1500" u="none" cap="none" strike="noStrike">
                <a:solidFill>
                  <a:srgbClr val="334155"/>
                </a:solidFill>
                <a:latin typeface="Noto Sans Devanagari"/>
                <a:ea typeface="Noto Sans Devanagari"/>
                <a:cs typeface="Noto Sans Devanagari"/>
                <a:sym typeface="Noto Sans Devanagari"/>
              </a:rPr>
              <a:t> न्यायाधीशों के आचरण पर संसद में चर्चा नहीं की जा सकती (महाभियोग को छोड़कर)।</a:t>
            </a:r>
            <a:endParaRPr/>
          </a:p>
        </p:txBody>
      </p:sp>
      <p:sp>
        <p:nvSpPr>
          <p:cNvPr id="213" name="Google Shape;213;p21"/>
          <p:cNvSpPr txBox="1"/>
          <p:nvPr/>
        </p:nvSpPr>
        <p:spPr>
          <a:xfrm>
            <a:off x="1047750" y="4922490"/>
            <a:ext cx="4810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Noto Sans Devanagari"/>
                <a:ea typeface="Noto Sans Devanagari"/>
                <a:cs typeface="Noto Sans Devanagari"/>
                <a:sym typeface="Noto Sans Devanagari"/>
              </a:rPr>
              <a:t>अवमानना के लिए दंड:</a:t>
            </a:r>
            <a:r>
              <a:rPr b="0" i="0" lang="en-US" sz="1500" u="none" cap="none" strike="noStrike">
                <a:solidFill>
                  <a:srgbClr val="334155"/>
                </a:solidFill>
                <a:latin typeface="Noto Sans Devanagari"/>
                <a:ea typeface="Noto Sans Devanagari"/>
                <a:cs typeface="Noto Sans Devanagari"/>
                <a:sym typeface="Noto Sans Devanagari"/>
              </a:rPr>
              <a:t> न्यायालय के पास अपनी अवमानना के लिए दंडित करने की शक्ति है।</a:t>
            </a:r>
            <a:endParaRPr/>
          </a:p>
        </p:txBody>
      </p:sp>
      <p:pic>
        <p:nvPicPr>
          <p:cNvPr descr="image.png" id="214" name="Google Shape;214;p21"/>
          <p:cNvPicPr preferRelativeResize="0"/>
          <p:nvPr/>
        </p:nvPicPr>
        <p:blipFill rotWithShape="1">
          <a:blip r:embed="rId6">
            <a:alphaModFix/>
          </a:blip>
          <a:srcRect b="0" l="0" r="0" t="0"/>
          <a:stretch/>
        </p:blipFill>
        <p:spPr>
          <a:xfrm>
            <a:off x="571500" y="2426940"/>
            <a:ext cx="228600" cy="228600"/>
          </a:xfrm>
          <a:prstGeom prst="rect">
            <a:avLst/>
          </a:prstGeom>
          <a:noFill/>
          <a:ln>
            <a:noFill/>
          </a:ln>
        </p:spPr>
      </p:pic>
      <p:pic>
        <p:nvPicPr>
          <p:cNvPr descr="image.png" id="215" name="Google Shape;215;p21"/>
          <p:cNvPicPr preferRelativeResize="0"/>
          <p:nvPr/>
        </p:nvPicPr>
        <p:blipFill rotWithShape="1">
          <a:blip r:embed="rId7">
            <a:alphaModFix/>
          </a:blip>
          <a:srcRect b="0" l="0" r="0" t="0"/>
          <a:stretch/>
        </p:blipFill>
        <p:spPr>
          <a:xfrm>
            <a:off x="571500" y="3274665"/>
            <a:ext cx="257175" cy="228600"/>
          </a:xfrm>
          <a:prstGeom prst="rect">
            <a:avLst/>
          </a:prstGeom>
          <a:noFill/>
          <a:ln>
            <a:noFill/>
          </a:ln>
        </p:spPr>
      </p:pic>
      <p:pic>
        <p:nvPicPr>
          <p:cNvPr descr="image.png" id="216" name="Google Shape;216;p21"/>
          <p:cNvPicPr preferRelativeResize="0"/>
          <p:nvPr/>
        </p:nvPicPr>
        <p:blipFill rotWithShape="1">
          <a:blip r:embed="rId8">
            <a:alphaModFix/>
          </a:blip>
          <a:srcRect b="0" l="0" r="0" t="0"/>
          <a:stretch/>
        </p:blipFill>
        <p:spPr>
          <a:xfrm>
            <a:off x="571500" y="4122390"/>
            <a:ext cx="285750" cy="228600"/>
          </a:xfrm>
          <a:prstGeom prst="rect">
            <a:avLst/>
          </a:prstGeom>
          <a:noFill/>
          <a:ln>
            <a:noFill/>
          </a:ln>
        </p:spPr>
      </p:pic>
      <p:pic>
        <p:nvPicPr>
          <p:cNvPr descr="image.png" id="217" name="Google Shape;217;p21"/>
          <p:cNvPicPr preferRelativeResize="0"/>
          <p:nvPr/>
        </p:nvPicPr>
        <p:blipFill rotWithShape="1">
          <a:blip r:embed="rId9">
            <a:alphaModFix/>
          </a:blip>
          <a:srcRect b="0" l="0" r="0" t="0"/>
          <a:stretch/>
        </p:blipFill>
        <p:spPr>
          <a:xfrm>
            <a:off x="571500" y="4970115"/>
            <a:ext cx="285750" cy="22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